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71" r:id="rId4"/>
    <p:sldId id="272" r:id="rId5"/>
    <p:sldId id="273" r:id="rId6"/>
    <p:sldId id="274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2"/>
    <p:restoredTop sz="94585"/>
  </p:normalViewPr>
  <p:slideViewPr>
    <p:cSldViewPr snapToGrid="0" snapToObjects="1">
      <p:cViewPr varScale="1">
        <p:scale>
          <a:sx n="96" d="100"/>
          <a:sy n="96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209445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1998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8519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19275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008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9423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4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187865" cy="6109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5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66" y="1685719"/>
            <a:ext cx="4750174" cy="24429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Box 1"/>
          <p:cNvSpPr txBox="1"/>
          <p:nvPr/>
        </p:nvSpPr>
        <p:spPr>
          <a:xfrm>
            <a:off x="6092852" y="3728553"/>
            <a:ext cx="2295882" cy="426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chemeClr val="accent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Making you aware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7"/>
          <p:cNvSpPr/>
          <p:nvPr/>
        </p:nvSpPr>
        <p:spPr>
          <a:xfrm>
            <a:off x="-1854279" y="-874442"/>
            <a:ext cx="17009422" cy="8608750"/>
          </a:xfrm>
          <a:prstGeom prst="rect">
            <a:avLst/>
          </a:prstGeom>
          <a:solidFill>
            <a:srgbClr val="1F4E7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50" name="Shape 115"/>
          <p:cNvSpPr txBox="1"/>
          <p:nvPr/>
        </p:nvSpPr>
        <p:spPr>
          <a:xfrm>
            <a:off x="308993" y="269328"/>
            <a:ext cx="3988341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solidFill>
                  <a:srgbClr val="FFC93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:.:</a:t>
            </a:r>
            <a:r>
              <a:rPr sz="3600">
                <a:solidFill>
                  <a:srgbClr val="FFFFFF"/>
                </a:solidFill>
              </a:rPr>
              <a:t> Risk</a:t>
            </a:r>
          </a:p>
        </p:txBody>
      </p:sp>
      <p:sp>
        <p:nvSpPr>
          <p:cNvPr id="151" name="TextBox 1"/>
          <p:cNvSpPr txBox="1"/>
          <p:nvPr/>
        </p:nvSpPr>
        <p:spPr>
          <a:xfrm>
            <a:off x="1251917" y="2020020"/>
            <a:ext cx="9688166" cy="260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40631" indent="-240631">
              <a:buSzPct val="100000"/>
              <a:buChar char="-"/>
              <a:defRPr sz="2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Risk II:  How can the application access a user contact list and Camera?</a:t>
            </a:r>
          </a:p>
          <a:p>
            <a: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marL="1002631" lvl="2" indent="-240631">
              <a:buSzPct val="100000"/>
              <a:buChar char="•"/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Privacy information is an external system</a:t>
            </a:r>
          </a:p>
          <a:p>
            <a:pPr marL="1002631" lvl="2" indent="-240631">
              <a:buSzPct val="100000"/>
              <a:buChar char="•"/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We were not sure whether it is possible for us to access user contact lists or Photo Library/Camera</a:t>
            </a:r>
          </a:p>
          <a:p>
            <a:pPr marL="1002631" lvl="2" indent="-240631">
              <a:buSzPct val="100000"/>
              <a:buChar char="•"/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We could not come up with an approach to sending text message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756" y="5030132"/>
            <a:ext cx="9902488" cy="959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86587" y="6182485"/>
            <a:ext cx="1187866" cy="610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7"/>
          <p:cNvSpPr/>
          <p:nvPr/>
        </p:nvSpPr>
        <p:spPr>
          <a:xfrm>
            <a:off x="-1854279" y="-874442"/>
            <a:ext cx="17009422" cy="8608750"/>
          </a:xfrm>
          <a:prstGeom prst="rect">
            <a:avLst/>
          </a:prstGeom>
          <a:solidFill>
            <a:srgbClr val="1F4E7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55" name="TextBox 1"/>
          <p:cNvSpPr txBox="1"/>
          <p:nvPr/>
        </p:nvSpPr>
        <p:spPr>
          <a:xfrm>
            <a:off x="1251917" y="2020020"/>
            <a:ext cx="9688166" cy="2323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40631" indent="-240631">
              <a:buSzPct val="100000"/>
              <a:buChar char="-"/>
              <a:defRPr sz="2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Risk III:  How can people check their friends’ posts?</a:t>
            </a:r>
          </a:p>
          <a:p>
            <a: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1336842" lvl="2" indent="-320842">
              <a:buSzPct val="100000"/>
              <a:buAutoNum type="arabicPeriod"/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For the first version of Prototype, we decided to add a new button in profile page which would segue you to the posts pages</a:t>
            </a:r>
          </a:p>
          <a:p>
            <a:pPr marL="1336842" lvl="2" indent="-320842">
              <a:buSzPct val="100000"/>
              <a:buAutoNum type="arabicPeriod"/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After several </a:t>
            </a:r>
            <a:r>
              <a:rPr dirty="0" smtClean="0"/>
              <a:t>negotiation</a:t>
            </a:r>
            <a:r>
              <a:rPr lang="en-US" altLang="zh-CN" dirty="0" smtClean="0"/>
              <a:t>s</a:t>
            </a:r>
            <a:r>
              <a:rPr dirty="0" smtClean="0"/>
              <a:t>, </a:t>
            </a:r>
            <a:r>
              <a:rPr dirty="0"/>
              <a:t>we don’t want to make our profile page more complicated so that </a:t>
            </a:r>
            <a:r>
              <a:rPr dirty="0">
                <a:solidFill>
                  <a:srgbClr val="FF2600"/>
                </a:solidFill>
              </a:rPr>
              <a:t>we put it in the pop-up challenge page.</a:t>
            </a:r>
          </a:p>
        </p:txBody>
      </p:sp>
      <p:sp>
        <p:nvSpPr>
          <p:cNvPr id="156" name="Shape 115"/>
          <p:cNvSpPr txBox="1"/>
          <p:nvPr/>
        </p:nvSpPr>
        <p:spPr>
          <a:xfrm>
            <a:off x="308993" y="269328"/>
            <a:ext cx="3988341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solidFill>
                  <a:srgbClr val="FFC93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:.:</a:t>
            </a:r>
            <a:r>
              <a:rPr sz="3600">
                <a:solidFill>
                  <a:srgbClr val="FFFFFF"/>
                </a:solidFill>
              </a:rPr>
              <a:t> Risk</a:t>
            </a:r>
          </a:p>
        </p:txBody>
      </p:sp>
      <p:pic>
        <p:nvPicPr>
          <p:cNvPr id="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6587" y="6182485"/>
            <a:ext cx="1187866" cy="610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7"/>
          <p:cNvSpPr/>
          <p:nvPr/>
        </p:nvSpPr>
        <p:spPr>
          <a:xfrm>
            <a:off x="-1612113" y="-875375"/>
            <a:ext cx="17009422" cy="8608750"/>
          </a:xfrm>
          <a:prstGeom prst="rect">
            <a:avLst/>
          </a:prstGeom>
          <a:solidFill>
            <a:srgbClr val="1F4E7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59" name="original-Comfirm.png" descr="original-Comfir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5066" y="2065220"/>
            <a:ext cx="2088337" cy="4145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rofile.png" descr="Profi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481" y="2065220"/>
            <a:ext cx="2088337" cy="4145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7500" y="2065220"/>
            <a:ext cx="2378170" cy="4145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41918" y="2065220"/>
            <a:ext cx="2337863" cy="4145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Line" descr="Line"/>
          <p:cNvPicPr>
            <a:picLocks/>
          </p:cNvPicPr>
          <p:nvPr/>
        </p:nvPicPr>
        <p:blipFill>
          <a:blip r:embed="rId6">
            <a:alphaModFix amt="80061"/>
            <a:extLst/>
          </a:blip>
          <a:stretch>
            <a:fillRect/>
          </a:stretch>
        </p:blipFill>
        <p:spPr>
          <a:xfrm rot="16200000">
            <a:off x="2462382" y="3365499"/>
            <a:ext cx="7116139" cy="101601"/>
          </a:xfrm>
          <a:prstGeom prst="rect">
            <a:avLst/>
          </a:prstGeom>
        </p:spPr>
      </p:pic>
      <p:sp>
        <p:nvSpPr>
          <p:cNvPr id="165" name="Shape 115"/>
          <p:cNvSpPr txBox="1"/>
          <p:nvPr/>
        </p:nvSpPr>
        <p:spPr>
          <a:xfrm>
            <a:off x="308993" y="269328"/>
            <a:ext cx="3988341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solidFill>
                  <a:srgbClr val="FFC93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:.:</a:t>
            </a:r>
            <a:r>
              <a:rPr sz="3600">
                <a:solidFill>
                  <a:srgbClr val="FFFFFF"/>
                </a:solidFill>
              </a:rPr>
              <a:t> Risk</a:t>
            </a:r>
          </a:p>
        </p:txBody>
      </p:sp>
      <p:sp>
        <p:nvSpPr>
          <p:cNvPr id="166" name="TextBox 1"/>
          <p:cNvSpPr txBox="1"/>
          <p:nvPr/>
        </p:nvSpPr>
        <p:spPr>
          <a:xfrm>
            <a:off x="710866" y="1275224"/>
            <a:ext cx="2731896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40631" indent="-240631">
              <a:buSzPct val="100000"/>
              <a:buChar char="-"/>
              <a:defRPr sz="2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Previous</a:t>
            </a:r>
          </a:p>
        </p:txBody>
      </p:sp>
      <p:sp>
        <p:nvSpPr>
          <p:cNvPr id="167" name="Now"/>
          <p:cNvSpPr txBox="1"/>
          <p:nvPr/>
        </p:nvSpPr>
        <p:spPr>
          <a:xfrm>
            <a:off x="6812416" y="1275224"/>
            <a:ext cx="2088337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40631" indent="-240631">
              <a:buSzPct val="100000"/>
              <a:buChar char="-"/>
              <a:defRPr sz="2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Now</a:t>
            </a:r>
          </a:p>
        </p:txBody>
      </p:sp>
      <p:pic>
        <p:nvPicPr>
          <p:cNvPr id="11" name="Picture 3" descr="Picture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86587" y="6182485"/>
            <a:ext cx="1187866" cy="610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7"/>
          <p:cNvSpPr/>
          <p:nvPr/>
        </p:nvSpPr>
        <p:spPr>
          <a:xfrm>
            <a:off x="-1612113" y="-875375"/>
            <a:ext cx="17009422" cy="8608750"/>
          </a:xfrm>
          <a:prstGeom prst="rect">
            <a:avLst/>
          </a:prstGeom>
          <a:solidFill>
            <a:srgbClr val="1F4E7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70" name="Shape 115"/>
          <p:cNvSpPr txBox="1"/>
          <p:nvPr/>
        </p:nvSpPr>
        <p:spPr>
          <a:xfrm>
            <a:off x="1863074" y="3091181"/>
            <a:ext cx="8465851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solidFill>
                  <a:srgbClr val="FFC93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dirty="0"/>
              <a:t>:-:</a:t>
            </a:r>
            <a:r>
              <a:rPr sz="3600" dirty="0">
                <a:solidFill>
                  <a:srgbClr val="FFFFFF"/>
                </a:solidFill>
              </a:rPr>
              <a:t> More issues waits to be solved…</a:t>
            </a:r>
          </a:p>
        </p:txBody>
      </p:sp>
      <p:pic>
        <p:nvPicPr>
          <p:cNvPr id="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6587" y="6182485"/>
            <a:ext cx="1187866" cy="610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9374" y="-674387"/>
            <a:ext cx="12192000" cy="8608748"/>
          </a:xfrm>
          <a:prstGeom prst="rect">
            <a:avLst/>
          </a:prstGeom>
          <a:solidFill>
            <a:srgbClr val="1F4E78"/>
          </a:solidFill>
          <a:ln w="41275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78409" y="3330010"/>
            <a:ext cx="187364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altLang="zh-CN" sz="2000" b="1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SemiBold" charset="0"/>
                <a:ea typeface="Gill Sans SemiBold" charset="0"/>
                <a:cs typeface="Gill Sans SemiBold" charset="0"/>
                <a:sym typeface="Calibri"/>
              </a:rPr>
              <a:t>Shiji</a:t>
            </a:r>
            <a:r>
              <a:rPr kumimoji="0" lang="zh-CN" altLang="en-US" sz="2000" b="1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SemiBold" charset="0"/>
                <a:ea typeface="Gill Sans SemiBold" charset="0"/>
                <a:cs typeface="Gill Sans SemiBold" charset="0"/>
                <a:sym typeface="Calibri"/>
              </a:rPr>
              <a:t> </a:t>
            </a:r>
            <a:r>
              <a:rPr kumimoji="0" lang="en-US" altLang="zh-CN" sz="2000" b="1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SemiBold" charset="0"/>
                <a:ea typeface="Gill Sans SemiBold" charset="0"/>
                <a:cs typeface="Gill Sans SemiBold" charset="0"/>
                <a:sym typeface="Calibri"/>
              </a:rPr>
              <a:t>Zhou</a:t>
            </a:r>
            <a:endParaRPr kumimoji="0" lang="en-US" sz="2000" b="1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ill Sans SemiBold" charset="0"/>
              <a:ea typeface="Gill Sans SemiBold" charset="0"/>
              <a:cs typeface="Gill Sans SemiBold" charset="0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5860" y="6182485"/>
            <a:ext cx="18067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5125" y="6858000"/>
            <a:ext cx="468608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071" y="6061699"/>
            <a:ext cx="1187865" cy="61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52" y="3888171"/>
            <a:ext cx="1554480" cy="22169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773" y="3931019"/>
            <a:ext cx="1555423" cy="20738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89" y="3875673"/>
            <a:ext cx="1554480" cy="20726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659" y="1023508"/>
            <a:ext cx="1554480" cy="22204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97" y="1144579"/>
            <a:ext cx="1520866" cy="20756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92" y="1095883"/>
            <a:ext cx="1559171" cy="20756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Shape 115"/>
          <p:cNvSpPr/>
          <p:nvPr/>
        </p:nvSpPr>
        <p:spPr>
          <a:xfrm>
            <a:off x="-715473" y="239695"/>
            <a:ext cx="6540540" cy="707886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lIns="45719" rIns="45719">
            <a:spAutoFit/>
          </a:bodyPr>
          <a:lstStyle/>
          <a:p>
            <a:pPr algn="ctr"/>
            <a:r>
              <a:rPr lang="fi-FI" sz="4000" dirty="0" smtClean="0">
                <a:solidFill>
                  <a:srgbClr val="FFC932"/>
                </a:solidFill>
                <a:latin typeface="Arial Rounded MT Bold" panose="020F0704030504030204" pitchFamily="34" charset="0"/>
              </a:rPr>
              <a:t>:.:</a:t>
            </a:r>
            <a:r>
              <a:rPr lang="fi-FI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Team</a:t>
            </a:r>
            <a:r>
              <a:rPr lang="zh-CN" altLang="en-US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8149" y="3351241"/>
            <a:ext cx="22446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altLang="zh-CN" sz="2000" b="1" dirty="0" err="1" smtClean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rPr>
              <a:t>Chengyu</a:t>
            </a:r>
            <a:r>
              <a:rPr lang="zh-CN" altLang="en-US" sz="2000" b="1" dirty="0" smtClean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rPr>
              <a:t>S</a:t>
            </a:r>
            <a:r>
              <a:rPr lang="en-US" altLang="zh-CN" sz="2000" b="1" dirty="0" smtClean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rPr>
              <a:t>hen</a:t>
            </a:r>
            <a:endParaRPr kumimoji="0" lang="en-US" sz="2000" b="1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ill Sans SemiBold" charset="0"/>
              <a:ea typeface="Gill Sans SemiBold" charset="0"/>
              <a:cs typeface="Gill Sans SemiBold" charset="0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60861" y="3351241"/>
            <a:ext cx="187364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altLang="zh-CN" sz="2000" b="1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SemiBold" charset="0"/>
                <a:ea typeface="Gill Sans SemiBold" charset="0"/>
                <a:cs typeface="Gill Sans SemiBold" charset="0"/>
                <a:sym typeface="Calibri"/>
              </a:rPr>
              <a:t>Yang</a:t>
            </a:r>
            <a:r>
              <a:rPr kumimoji="0" lang="zh-CN" altLang="en-US" sz="2000" b="1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SemiBold" charset="0"/>
                <a:ea typeface="Gill Sans SemiBold" charset="0"/>
                <a:cs typeface="Gill Sans SemiBold" charset="0"/>
                <a:sym typeface="Calibri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rPr>
              <a:t>Wei</a:t>
            </a:r>
            <a:endParaRPr kumimoji="0" lang="en-US" sz="2000" b="1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ill Sans SemiBold" charset="0"/>
              <a:ea typeface="Gill Sans SemiBold" charset="0"/>
              <a:cs typeface="Gill Sans SemiBold" charset="0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2022" y="6134727"/>
            <a:ext cx="187364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altLang="zh-CN" sz="2000" b="1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SemiBold" charset="0"/>
                <a:ea typeface="Gill Sans SemiBold" charset="0"/>
                <a:cs typeface="Gill Sans SemiBold" charset="0"/>
                <a:sym typeface="Calibri"/>
              </a:rPr>
              <a:t>Lin</a:t>
            </a:r>
            <a:r>
              <a:rPr kumimoji="0" lang="zh-CN" altLang="en-US" sz="2000" b="1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SemiBold" charset="0"/>
                <a:ea typeface="Gill Sans SemiBold" charset="0"/>
                <a:cs typeface="Gill Sans SemiBold" charset="0"/>
                <a:sym typeface="Calibri"/>
              </a:rPr>
              <a:t> </a:t>
            </a:r>
            <a:r>
              <a:rPr kumimoji="0" lang="en-US" altLang="zh-CN" sz="2000" b="1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SemiBold" charset="0"/>
                <a:ea typeface="Gill Sans SemiBold" charset="0"/>
                <a:cs typeface="Gill Sans SemiBold" charset="0"/>
                <a:sym typeface="Calibri"/>
              </a:rPr>
              <a:t>Xia</a:t>
            </a:r>
            <a:endParaRPr kumimoji="0" lang="en-US" sz="2000" b="1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ill Sans SemiBold" charset="0"/>
              <a:ea typeface="Gill Sans SemiBold" charset="0"/>
              <a:cs typeface="Gill Sans SemiBold" charset="0"/>
              <a:sym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29807" y="6272240"/>
            <a:ext cx="187364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altLang="zh-CN" sz="2000" b="1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SemiBold" charset="0"/>
                <a:ea typeface="Gill Sans SemiBold" charset="0"/>
                <a:cs typeface="Gill Sans SemiBold" charset="0"/>
                <a:sym typeface="Calibri"/>
              </a:rPr>
              <a:t>Yufei</a:t>
            </a:r>
            <a:r>
              <a:rPr kumimoji="0" lang="zh-CN" altLang="en-US" sz="2000" b="1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SemiBold" charset="0"/>
                <a:ea typeface="Gill Sans SemiBold" charset="0"/>
                <a:cs typeface="Gill Sans SemiBold" charset="0"/>
                <a:sym typeface="Calibri"/>
              </a:rPr>
              <a:t> </a:t>
            </a:r>
            <a:r>
              <a:rPr kumimoji="0" lang="en-US" altLang="zh-CN" sz="2000" b="1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SemiBold" charset="0"/>
                <a:ea typeface="Gill Sans SemiBold" charset="0"/>
                <a:cs typeface="Gill Sans SemiBold" charset="0"/>
                <a:sym typeface="Calibri"/>
              </a:rPr>
              <a:t>Hong</a:t>
            </a:r>
            <a:endParaRPr kumimoji="0" lang="en-US" sz="2000" b="1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ill Sans SemiBold" charset="0"/>
              <a:ea typeface="Gill Sans SemiBold" charset="0"/>
              <a:cs typeface="Gill Sans SemiBold" charset="0"/>
              <a:sym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6567" y="6124230"/>
            <a:ext cx="187364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altLang="zh-CN" sz="2000" b="1" dirty="0" err="1" smtClean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rPr>
              <a:t>Guanghe</a:t>
            </a:r>
            <a:r>
              <a:rPr lang="zh-CN" altLang="en-US" sz="2000" b="1" dirty="0" smtClean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rPr>
              <a:t>Cao</a:t>
            </a:r>
            <a:endParaRPr kumimoji="0" lang="en-US" sz="2000" b="1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ill Sans SemiBold" charset="0"/>
              <a:ea typeface="Gill Sans SemiBold" charset="0"/>
              <a:cs typeface="Gill Sans SemiBold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5021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874441"/>
            <a:ext cx="12192000" cy="8608748"/>
          </a:xfrm>
          <a:prstGeom prst="rect">
            <a:avLst/>
          </a:prstGeom>
          <a:solidFill>
            <a:srgbClr val="1F4E78"/>
          </a:solidFill>
          <a:ln w="41275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715" y="3429933"/>
            <a:ext cx="444933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2000" b="1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ill Sans SemiBold" charset="0"/>
              <a:ea typeface="Gill Sans SemiBold" charset="0"/>
              <a:cs typeface="Gill Sans SemiBold" charset="0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5860" y="6182485"/>
            <a:ext cx="18067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Shape 115"/>
          <p:cNvSpPr/>
          <p:nvPr/>
        </p:nvSpPr>
        <p:spPr>
          <a:xfrm>
            <a:off x="777743" y="215917"/>
            <a:ext cx="3988340" cy="707886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45719" rIns="45719">
            <a:spAutoFit/>
          </a:bodyPr>
          <a:lstStyle/>
          <a:p>
            <a:pPr algn="ctr"/>
            <a:r>
              <a:rPr lang="fi-FI" sz="4000" dirty="0" smtClean="0">
                <a:solidFill>
                  <a:srgbClr val="FFC932"/>
                </a:solidFill>
                <a:latin typeface="Arial Rounded MT Bold" panose="020F0704030504030204" pitchFamily="34" charset="0"/>
              </a:rPr>
              <a:t>:.:</a:t>
            </a:r>
            <a:r>
              <a:rPr lang="fi-FI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Overview</a:t>
            </a:r>
            <a:endParaRPr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08987" y="1235000"/>
            <a:ext cx="9053493" cy="6740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Tx/>
              <a:buChar char="-"/>
            </a:pP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Background</a:t>
            </a:r>
            <a:r>
              <a:rPr lang="zh-CN" altLang="en-US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 lvl="3" indent="0"/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1.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Populic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is a map with information what is happening around you</a:t>
            </a:r>
            <a:endParaRPr lang="zh-CN" altLang="en-US" sz="20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2.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Share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photos/videos to the map </a:t>
            </a:r>
            <a:endParaRPr lang="zh-CN" altLang="en-US" sz="20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endParaRPr lang="zh-CN" alt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Current</a:t>
            </a:r>
            <a:r>
              <a:rPr lang="zh-CN" altLang="en-US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problem</a:t>
            </a:r>
            <a:r>
              <a:rPr lang="zh-CN" altLang="en-US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1.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How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attract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more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college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students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join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actives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2.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How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promote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pictures/videos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uploads</a:t>
            </a:r>
            <a:endParaRPr lang="zh-CN" altLang="en-US" sz="20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3.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How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adhesion</a:t>
            </a:r>
            <a:endParaRPr lang="zh-CN" altLang="en-US" sz="20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Our</a:t>
            </a:r>
            <a:r>
              <a:rPr lang="zh-CN" altLang="en-US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job</a:t>
            </a:r>
            <a:endParaRPr lang="zh-CN" altLang="en-US" sz="2400" b="1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lvl="1" indent="0"/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1.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build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challenge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function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increase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the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number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of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uploads</a:t>
            </a:r>
            <a:endParaRPr lang="zh-CN" altLang="en-US" sz="20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lvl="1" indent="0"/>
            <a:r>
              <a:rPr lang="zh-CN" alt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2.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design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the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score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attract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more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users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join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the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community</a:t>
            </a:r>
            <a:r>
              <a:rPr lang="zh-CN" alt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lvl="3" indent="-342900">
              <a:buFontTx/>
              <a:buChar char="-"/>
            </a:pP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lvl="3" indent="0"/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endParaRPr lang="zh-CN" alt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6587" y="6182485"/>
            <a:ext cx="1187865" cy="6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181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874441"/>
            <a:ext cx="12192000" cy="8608748"/>
          </a:xfrm>
          <a:prstGeom prst="rect">
            <a:avLst/>
          </a:prstGeom>
          <a:solidFill>
            <a:srgbClr val="1F4E78"/>
          </a:solidFill>
          <a:ln w="41275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715" y="3429933"/>
            <a:ext cx="444933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2000" b="1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ill Sans SemiBold" charset="0"/>
              <a:ea typeface="Gill Sans SemiBold" charset="0"/>
              <a:cs typeface="Gill Sans SemiBold" charset="0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5860" y="6182485"/>
            <a:ext cx="18067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6587" y="6182485"/>
            <a:ext cx="1187865" cy="610901"/>
          </a:xfrm>
          <a:prstGeom prst="rect">
            <a:avLst/>
          </a:prstGeom>
        </p:spPr>
      </p:pic>
      <p:sp>
        <p:nvSpPr>
          <p:cNvPr id="15" name="Shape 115"/>
          <p:cNvSpPr/>
          <p:nvPr/>
        </p:nvSpPr>
        <p:spPr>
          <a:xfrm>
            <a:off x="792051" y="199247"/>
            <a:ext cx="5846273" cy="707886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lIns="45719" rIns="45719">
            <a:spAutoFit/>
          </a:bodyPr>
          <a:lstStyle/>
          <a:p>
            <a:pPr algn="ctr"/>
            <a:r>
              <a:rPr lang="fi-FI" sz="4000" dirty="0" smtClean="0">
                <a:solidFill>
                  <a:srgbClr val="FFC932"/>
                </a:solidFill>
                <a:latin typeface="Arial Rounded MT Bold" panose="020F0704030504030204" pitchFamily="34" charset="0"/>
              </a:rPr>
              <a:t>:.:</a:t>
            </a:r>
            <a:r>
              <a:rPr lang="fi-FI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Core</a:t>
            </a:r>
            <a:r>
              <a:rPr lang="zh-CN" altLang="en-US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capabilities</a:t>
            </a:r>
            <a:endParaRPr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942212" y="1288838"/>
            <a:ext cx="8623712" cy="4893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Challenge</a:t>
            </a:r>
            <a:r>
              <a:rPr lang="zh-CN" altLang="en-US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functionality</a:t>
            </a:r>
            <a:endParaRPr lang="zh-CN" altLang="en-US" sz="2400" b="1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lvl="1" indent="0"/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.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Users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check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daily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challenge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 lvl="1" indent="0"/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2.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Users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send/receive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challenge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task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their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friends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lvl="1" indent="0"/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Users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can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post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challenge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 lvl="1" indent="0"/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4.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Users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can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judge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challenges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lvl="1" indent="0"/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Score</a:t>
            </a:r>
            <a:r>
              <a:rPr lang="zh-CN" altLang="en-US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functionality</a:t>
            </a:r>
            <a:endParaRPr lang="zh-CN" altLang="en-US" sz="2400" b="1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lvl="1" indent="0"/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1.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Users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score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buy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fancy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items</a:t>
            </a:r>
            <a:endParaRPr lang="zh-CN" alt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lvl="1" indent="0"/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2.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Users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check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sore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rank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lvl="1" indent="0"/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Invite</a:t>
            </a:r>
            <a:r>
              <a:rPr lang="zh-CN" altLang="en-US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functionality</a:t>
            </a:r>
            <a:endParaRPr lang="zh-CN" altLang="en-US" sz="2400" b="1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1.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Allow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users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invite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friends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from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contact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list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lvl="1" indent="0"/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56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874441"/>
            <a:ext cx="12192000" cy="8608748"/>
          </a:xfrm>
          <a:prstGeom prst="rect">
            <a:avLst/>
          </a:prstGeom>
          <a:solidFill>
            <a:srgbClr val="1F4E78"/>
          </a:solidFill>
          <a:ln w="41275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715" y="3429933"/>
            <a:ext cx="444933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2000" b="1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ill Sans SemiBold" charset="0"/>
              <a:ea typeface="Gill Sans SemiBold" charset="0"/>
              <a:cs typeface="Gill Sans SemiBold" charset="0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5860" y="6182485"/>
            <a:ext cx="18067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6587" y="6182485"/>
            <a:ext cx="1187865" cy="610901"/>
          </a:xfrm>
          <a:prstGeom prst="rect">
            <a:avLst/>
          </a:prstGeom>
        </p:spPr>
      </p:pic>
      <p:sp>
        <p:nvSpPr>
          <p:cNvPr id="18" name="Shape 115"/>
          <p:cNvSpPr/>
          <p:nvPr/>
        </p:nvSpPr>
        <p:spPr>
          <a:xfrm>
            <a:off x="-715473" y="239695"/>
            <a:ext cx="6540540" cy="707886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lIns="45719" rIns="45719">
            <a:spAutoFit/>
          </a:bodyPr>
          <a:lstStyle/>
          <a:p>
            <a:pPr algn="ctr"/>
            <a:r>
              <a:rPr lang="fi-FI" sz="4000" dirty="0" smtClean="0">
                <a:solidFill>
                  <a:srgbClr val="FFC932"/>
                </a:solidFill>
                <a:latin typeface="Arial Rounded MT Bold" panose="020F0704030504030204" pitchFamily="34" charset="0"/>
              </a:rPr>
              <a:t>:.:</a:t>
            </a:r>
            <a:r>
              <a:rPr lang="fi-FI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personas</a:t>
            </a:r>
            <a:endParaRPr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173782" y="1850687"/>
            <a:ext cx="5922218" cy="483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Name: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Annie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Age: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22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Gender: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Female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Location: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near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USC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campus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Motivation/user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scenario: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Annie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22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years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old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senior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who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has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lot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of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friends.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She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wants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getting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close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with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all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her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friends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through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challenge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game.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Computer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Literacy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/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technical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lifestyles: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Annie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her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iPhone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everyday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for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texting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calling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sending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emails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playing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games.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 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827" y="1429185"/>
            <a:ext cx="3274987" cy="450310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58862" y="5972454"/>
            <a:ext cx="1662168" cy="1692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500" dirty="0" smtClean="0"/>
              <a:t>Copied</a:t>
            </a:r>
            <a:r>
              <a:rPr lang="zh-CN" altLang="en-US" sz="500" dirty="0" smtClean="0"/>
              <a:t> </a:t>
            </a:r>
            <a:r>
              <a:rPr lang="en-US" altLang="zh-CN" sz="500" dirty="0"/>
              <a:t>b</a:t>
            </a:r>
            <a:r>
              <a:rPr lang="en-US" altLang="zh-CN" sz="500" dirty="0" smtClean="0"/>
              <a:t>y</a:t>
            </a:r>
            <a:r>
              <a:rPr lang="zh-CN" altLang="en-US" sz="500" dirty="0" smtClean="0"/>
              <a:t> </a:t>
            </a:r>
            <a:r>
              <a:rPr lang="en-US" altLang="zh-CN" sz="500" dirty="0" smtClean="0"/>
              <a:t>Google</a:t>
            </a:r>
            <a:r>
              <a:rPr lang="zh-CN" altLang="en-US" sz="500" dirty="0" smtClean="0"/>
              <a:t> </a:t>
            </a:r>
            <a:r>
              <a:rPr lang="en-US" altLang="zh-CN" sz="500" dirty="0" smtClean="0"/>
              <a:t>image</a:t>
            </a:r>
            <a:endParaRPr kumimoji="0" lang="zh-CN" altLang="en-US" sz="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148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874441"/>
            <a:ext cx="12192000" cy="8608748"/>
          </a:xfrm>
          <a:prstGeom prst="rect">
            <a:avLst/>
          </a:prstGeom>
          <a:solidFill>
            <a:srgbClr val="1F4E78"/>
          </a:solidFill>
          <a:ln w="41275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715" y="3429933"/>
            <a:ext cx="444933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2000" b="1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ill Sans SemiBold" charset="0"/>
              <a:ea typeface="Gill Sans SemiBold" charset="0"/>
              <a:cs typeface="Gill Sans SemiBold" charset="0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5860" y="6182485"/>
            <a:ext cx="18067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5125" y="6858000"/>
            <a:ext cx="468608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Shape 115"/>
          <p:cNvSpPr/>
          <p:nvPr/>
        </p:nvSpPr>
        <p:spPr>
          <a:xfrm>
            <a:off x="-715473" y="239695"/>
            <a:ext cx="6540540" cy="707886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lIns="45719" rIns="45719">
            <a:spAutoFit/>
          </a:bodyPr>
          <a:lstStyle/>
          <a:p>
            <a:pPr algn="ctr"/>
            <a:r>
              <a:rPr lang="fi-FI" sz="4000" dirty="0" smtClean="0">
                <a:solidFill>
                  <a:srgbClr val="FFC932"/>
                </a:solidFill>
                <a:latin typeface="Arial Rounded MT Bold" panose="020F0704030504030204" pitchFamily="34" charset="0"/>
              </a:rPr>
              <a:t>:.:</a:t>
            </a:r>
            <a:r>
              <a:rPr lang="fi-FI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personas</a:t>
            </a:r>
            <a:endParaRPr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73782" y="1850687"/>
            <a:ext cx="5922218" cy="5201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Name: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Jason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Age: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18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Gender: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ale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Location: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near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USC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campus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Motivation/user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scenario: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Jason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is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18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years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old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freshman.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He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wants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get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involved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college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life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with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peers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through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some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funny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challenge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tasks (as ice breaker games) with new friends.</a:t>
            </a:r>
            <a:endParaRPr lang="zh-CN" altLang="en-US" sz="24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Computer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Literacy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/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technical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lifestyles: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Jason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uses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his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iPhone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everyday</a:t>
            </a:r>
            <a:r>
              <a:rPr lang="zh-CN" altLang="en-US" sz="2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for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social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applications.</a:t>
            </a:r>
            <a:r>
              <a:rPr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 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804" y="1389024"/>
            <a:ext cx="4067931" cy="43013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089685" y="5682510"/>
            <a:ext cx="1662168" cy="1692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500" dirty="0" smtClean="0"/>
              <a:t>Copied</a:t>
            </a:r>
            <a:r>
              <a:rPr lang="zh-CN" altLang="en-US" sz="500" dirty="0" smtClean="0"/>
              <a:t> </a:t>
            </a:r>
            <a:r>
              <a:rPr lang="en-US" altLang="zh-CN" sz="500" dirty="0"/>
              <a:t>b</a:t>
            </a:r>
            <a:r>
              <a:rPr lang="en-US" altLang="zh-CN" sz="500" dirty="0" smtClean="0"/>
              <a:t>y</a:t>
            </a:r>
            <a:r>
              <a:rPr lang="zh-CN" altLang="en-US" sz="500" dirty="0" smtClean="0"/>
              <a:t> </a:t>
            </a:r>
            <a:r>
              <a:rPr lang="en-US" altLang="zh-CN" sz="500" dirty="0" smtClean="0"/>
              <a:t>Google</a:t>
            </a:r>
            <a:r>
              <a:rPr lang="zh-CN" altLang="en-US" sz="500" dirty="0" smtClean="0"/>
              <a:t> </a:t>
            </a:r>
            <a:r>
              <a:rPr lang="en-US" altLang="zh-CN" sz="500" dirty="0" smtClean="0"/>
              <a:t>image</a:t>
            </a:r>
            <a:endParaRPr kumimoji="0" lang="zh-CN" altLang="en-US" sz="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6587" y="6182485"/>
            <a:ext cx="1187865" cy="6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62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-2408711" y="-875375"/>
            <a:ext cx="17009422" cy="8608750"/>
          </a:xfrm>
          <a:prstGeom prst="rect">
            <a:avLst/>
          </a:prstGeom>
          <a:solidFill>
            <a:srgbClr val="1F4E7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38" name="Shape 115"/>
          <p:cNvSpPr txBox="1"/>
          <p:nvPr/>
        </p:nvSpPr>
        <p:spPr>
          <a:xfrm>
            <a:off x="308993" y="269328"/>
            <a:ext cx="5717989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solidFill>
                  <a:srgbClr val="FFC93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:.:</a:t>
            </a:r>
            <a:r>
              <a:rPr sz="3600">
                <a:solidFill>
                  <a:srgbClr val="FFFFFF"/>
                </a:solidFill>
              </a:rPr>
              <a:t> Reason for Prototype</a:t>
            </a:r>
          </a:p>
        </p:txBody>
      </p:sp>
      <p:sp>
        <p:nvSpPr>
          <p:cNvPr id="139" name="TextBox 1"/>
          <p:cNvSpPr txBox="1"/>
          <p:nvPr/>
        </p:nvSpPr>
        <p:spPr>
          <a:xfrm>
            <a:off x="1251917" y="2020020"/>
            <a:ext cx="9688166" cy="245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40631" indent="-240631">
              <a:lnSpc>
                <a:spcPct val="150000"/>
              </a:lnSpc>
              <a:buSzPct val="100000"/>
              <a:buChar char="-"/>
              <a:defRPr sz="2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Inexpensive — It’s acceptable to fail early</a:t>
            </a:r>
          </a:p>
          <a:p>
            <a:pPr marL="240631" indent="-240631">
              <a:lnSpc>
                <a:spcPct val="150000"/>
              </a:lnSpc>
              <a:buSzPct val="100000"/>
              <a:buChar char="-"/>
              <a:defRPr sz="2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Explore feasibility:</a:t>
            </a:r>
          </a:p>
          <a:p>
            <a:pPr marL="828842" lvl="1" indent="-320842">
              <a:buSzPct val="100000"/>
              <a:buAutoNum type="arabicPeriod"/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Which external systems can we integrate?</a:t>
            </a:r>
          </a:p>
          <a:p>
            <a:pPr marL="828842" lvl="1" indent="-320842">
              <a:lnSpc>
                <a:spcPct val="150000"/>
              </a:lnSpc>
              <a:buSzPct val="100000"/>
              <a:buAutoNum type="arabicPeriod"/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Which functions are too complicated to realize on time?</a:t>
            </a:r>
          </a:p>
          <a:p>
            <a:pPr marL="240631" indent="-240631">
              <a:lnSpc>
                <a:spcPct val="150000"/>
              </a:lnSpc>
              <a:buSzPct val="100000"/>
              <a:buChar char="-"/>
              <a:defRPr sz="2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Gather more accurate requirement.</a:t>
            </a:r>
          </a:p>
        </p:txBody>
      </p:sp>
      <p:sp>
        <p:nvSpPr>
          <p:cNvPr id="140" name="Shape 115"/>
          <p:cNvSpPr txBox="1"/>
          <p:nvPr/>
        </p:nvSpPr>
        <p:spPr>
          <a:xfrm>
            <a:off x="3618006" y="5142312"/>
            <a:ext cx="3228788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000">
                <a:solidFill>
                  <a:schemeClr val="accent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>
              <a:defRPr>
                <a:solidFill>
                  <a:srgbClr val="FFC932"/>
                </a:solidFill>
              </a:defRPr>
            </a:pPr>
            <a:r>
              <a:rPr>
                <a:solidFill>
                  <a:schemeClr val="accent2"/>
                </a:solidFill>
              </a:rPr>
              <a:t>Risk</a:t>
            </a:r>
          </a:p>
        </p:txBody>
      </p:sp>
      <p:pic>
        <p:nvPicPr>
          <p:cNvPr id="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6587" y="6182485"/>
            <a:ext cx="1187866" cy="610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7"/>
          <p:cNvSpPr/>
          <p:nvPr/>
        </p:nvSpPr>
        <p:spPr>
          <a:xfrm>
            <a:off x="-1854279" y="-836342"/>
            <a:ext cx="17009422" cy="8608750"/>
          </a:xfrm>
          <a:prstGeom prst="rect">
            <a:avLst/>
          </a:prstGeom>
          <a:solidFill>
            <a:srgbClr val="1F4E7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43" name="TextBox 1"/>
          <p:cNvSpPr txBox="1"/>
          <p:nvPr/>
        </p:nvSpPr>
        <p:spPr>
          <a:xfrm>
            <a:off x="1251917" y="2020020"/>
            <a:ext cx="9688166" cy="260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40631" indent="-240631">
              <a:buSzPct val="100000"/>
              <a:buChar char="-"/>
              <a:defRPr sz="2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Risk 1:  How can a user participant in challenge if he/she didn’t receive invitation before?</a:t>
            </a:r>
          </a:p>
          <a:p>
            <a: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marL="1336842" lvl="2" indent="-320842">
              <a:buSzPct val="100000"/>
              <a:buAutoNum type="arabicPeriod"/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Always activate “Do it” button whenever a user has received invitations or not.</a:t>
            </a:r>
          </a:p>
          <a:p>
            <a:pPr marL="1336842" lvl="2" indent="-320842">
              <a:buSzPct val="100000"/>
              <a:buAutoNum type="arabicPeriod"/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a challenge-tag in sharing page which distinguish challenge-related posts with normal ones.</a:t>
            </a:r>
          </a:p>
        </p:txBody>
      </p:sp>
      <p:sp>
        <p:nvSpPr>
          <p:cNvPr id="144" name="Shape 115"/>
          <p:cNvSpPr txBox="1"/>
          <p:nvPr/>
        </p:nvSpPr>
        <p:spPr>
          <a:xfrm>
            <a:off x="308993" y="269328"/>
            <a:ext cx="3988341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solidFill>
                  <a:srgbClr val="FFC93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:.:</a:t>
            </a:r>
            <a:r>
              <a:rPr sz="3600">
                <a:solidFill>
                  <a:srgbClr val="FFFFFF"/>
                </a:solidFill>
              </a:rPr>
              <a:t> Risk</a:t>
            </a:r>
          </a:p>
        </p:txBody>
      </p:sp>
      <p:pic>
        <p:nvPicPr>
          <p:cNvPr id="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6587" y="6182485"/>
            <a:ext cx="1187866" cy="610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7"/>
          <p:cNvSpPr/>
          <p:nvPr/>
        </p:nvSpPr>
        <p:spPr>
          <a:xfrm>
            <a:off x="-2408711" y="-451108"/>
            <a:ext cx="17009422" cy="8608749"/>
          </a:xfrm>
          <a:prstGeom prst="rect">
            <a:avLst/>
          </a:prstGeom>
          <a:solidFill>
            <a:srgbClr val="1F4E7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47" name="Challenge workflow.jpg" descr="Challenge workflo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420" y="220133"/>
            <a:ext cx="7691160" cy="6417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86587" y="6182485"/>
            <a:ext cx="1187866" cy="610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ema">
  <a:themeElements>
    <a:clrScheme name="Office-te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-te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-te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-teema">
  <a:themeElements>
    <a:clrScheme name="Office-te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-te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-te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381</Words>
  <Application>Microsoft Macintosh PowerPoint</Application>
  <PresentationFormat>Widescreen</PresentationFormat>
  <Paragraphs>84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 Rounded MT Bold</vt:lpstr>
      <vt:lpstr>Calibri</vt:lpstr>
      <vt:lpstr>Calibri Light</vt:lpstr>
      <vt:lpstr>Futura</vt:lpstr>
      <vt:lpstr>Gill Sans</vt:lpstr>
      <vt:lpstr>Gill Sans SemiBold</vt:lpstr>
      <vt:lpstr>Helvetica</vt:lpstr>
      <vt:lpstr>Arial</vt:lpstr>
      <vt:lpstr>Office-teema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Yufei Hong</cp:lastModifiedBy>
  <cp:revision>8</cp:revision>
  <dcterms:modified xsi:type="dcterms:W3CDTF">2017-09-30T04:33:31Z</dcterms:modified>
</cp:coreProperties>
</file>